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handoutMasterIdLst>
    <p:handoutMasterId r:id="rId13"/>
  </p:handoutMasterIdLst>
  <p:sldIdLst>
    <p:sldId id="331" r:id="rId2"/>
    <p:sldId id="334" r:id="rId3"/>
    <p:sldId id="279" r:id="rId4"/>
    <p:sldId id="280" r:id="rId5"/>
    <p:sldId id="329" r:id="rId6"/>
    <p:sldId id="325" r:id="rId7"/>
    <p:sldId id="326" r:id="rId8"/>
    <p:sldId id="272" r:id="rId9"/>
    <p:sldId id="335" r:id="rId10"/>
    <p:sldId id="328" r:id="rId1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12" autoAdjust="0"/>
    <p:restoredTop sz="94671" autoAdjust="0"/>
  </p:normalViewPr>
  <p:slideViewPr>
    <p:cSldViewPr>
      <p:cViewPr varScale="1">
        <p:scale>
          <a:sx n="51" d="100"/>
          <a:sy n="51" d="100"/>
        </p:scale>
        <p:origin x="1344" y="53"/>
      </p:cViewPr>
      <p:guideLst>
        <p:guide orient="horz" pos="2160"/>
        <p:guide pos="288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6400" cy="4956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9" y="1"/>
            <a:ext cx="2946400" cy="495612"/>
          </a:xfrm>
          <a:prstGeom prst="rect">
            <a:avLst/>
          </a:prstGeom>
        </p:spPr>
        <p:txBody>
          <a:bodyPr vert="horz" lIns="91440" tIns="45720" rIns="91440" bIns="45720" rtlCol="0"/>
          <a:lstStyle>
            <a:lvl1pPr algn="r">
              <a:defRPr sz="1200"/>
            </a:lvl1pPr>
          </a:lstStyle>
          <a:p>
            <a:fld id="{60358952-C0B0-4F58-B840-68616E5FB982}" type="datetimeFigureOut">
              <a:rPr lang="en-GB" smtClean="0"/>
              <a:t>03/06/2019</a:t>
            </a:fld>
            <a:endParaRPr lang="en-GB"/>
          </a:p>
        </p:txBody>
      </p:sp>
      <p:sp>
        <p:nvSpPr>
          <p:cNvPr id="4" name="Footer Placeholder 3"/>
          <p:cNvSpPr>
            <a:spLocks noGrp="1"/>
          </p:cNvSpPr>
          <p:nvPr>
            <p:ph type="ftr" sz="quarter" idx="2"/>
          </p:nvPr>
        </p:nvSpPr>
        <p:spPr>
          <a:xfrm>
            <a:off x="1" y="9427829"/>
            <a:ext cx="2946400" cy="49721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9" y="9427829"/>
            <a:ext cx="2946400" cy="497211"/>
          </a:xfrm>
          <a:prstGeom prst="rect">
            <a:avLst/>
          </a:prstGeom>
        </p:spPr>
        <p:txBody>
          <a:bodyPr vert="horz" lIns="91440" tIns="45720" rIns="91440" bIns="45720" rtlCol="0" anchor="b"/>
          <a:lstStyle>
            <a:lvl1pPr algn="r">
              <a:defRPr sz="1200"/>
            </a:lvl1pPr>
          </a:lstStyle>
          <a:p>
            <a:fld id="{1C59B39B-AA06-4FB8-A455-A826ECB6FC23}" type="slidenum">
              <a:rPr lang="en-GB" smtClean="0"/>
              <a:t>‹#›</a:t>
            </a:fld>
            <a:endParaRPr lang="en-GB"/>
          </a:p>
        </p:txBody>
      </p:sp>
    </p:spTree>
    <p:extLst>
      <p:ext uri="{BB962C8B-B14F-4D97-AF65-F5344CB8AC3E}">
        <p14:creationId xmlns:p14="http://schemas.microsoft.com/office/powerpoint/2010/main" val="15776139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2"/>
            <a:ext cx="2945659" cy="49633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4" y="2"/>
            <a:ext cx="2945659" cy="496331"/>
          </a:xfrm>
          <a:prstGeom prst="rect">
            <a:avLst/>
          </a:prstGeom>
        </p:spPr>
        <p:txBody>
          <a:bodyPr vert="horz" lIns="91440" tIns="45720" rIns="91440" bIns="45720" rtlCol="0"/>
          <a:lstStyle>
            <a:lvl1pPr algn="r">
              <a:defRPr sz="1200"/>
            </a:lvl1pPr>
          </a:lstStyle>
          <a:p>
            <a:fld id="{F1128E68-449B-4821-8C56-048552949A82}" type="datetimeFigureOut">
              <a:rPr lang="en-GB" smtClean="0"/>
              <a:t>03/06/2019</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633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6331"/>
          </a:xfrm>
          <a:prstGeom prst="rect">
            <a:avLst/>
          </a:prstGeom>
        </p:spPr>
        <p:txBody>
          <a:bodyPr vert="horz" lIns="91440" tIns="45720" rIns="91440" bIns="45720" rtlCol="0" anchor="b"/>
          <a:lstStyle>
            <a:lvl1pPr algn="r">
              <a:defRPr sz="1200"/>
            </a:lvl1pPr>
          </a:lstStyle>
          <a:p>
            <a:fld id="{9D720D8E-4B0D-4554-AD4E-7CA52F91180B}" type="slidenum">
              <a:rPr lang="en-GB" smtClean="0"/>
              <a:t>‹#›</a:t>
            </a:fld>
            <a:endParaRPr lang="en-GB"/>
          </a:p>
        </p:txBody>
      </p:sp>
    </p:spTree>
    <p:extLst>
      <p:ext uri="{BB962C8B-B14F-4D97-AF65-F5344CB8AC3E}">
        <p14:creationId xmlns:p14="http://schemas.microsoft.com/office/powerpoint/2010/main" val="1537412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a:extLst>
              <a:ext uri="{FF2B5EF4-FFF2-40B4-BE49-F238E27FC236}">
                <a16:creationId xmlns:a16="http://schemas.microsoft.com/office/drawing/2014/main" id="{2707362D-3F3D-4D3C-A2F0-85B9E48474F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20C898B-32F0-475F-87FC-A6655EFA0549}" type="slidenum">
              <a:rPr lang="en-GB" altLang="en-US" smtClean="0">
                <a:latin typeface="Times New Roman" panose="02020603050405020304" pitchFamily="18" charset="0"/>
              </a:rPr>
              <a:pPr/>
              <a:t>1</a:t>
            </a:fld>
            <a:endParaRPr lang="en-GB" altLang="en-US">
              <a:latin typeface="Times New Roman" panose="02020603050405020304" pitchFamily="18" charset="0"/>
            </a:endParaRPr>
          </a:p>
        </p:txBody>
      </p:sp>
      <p:sp>
        <p:nvSpPr>
          <p:cNvPr id="5123" name="Rectangle 2">
            <a:extLst>
              <a:ext uri="{FF2B5EF4-FFF2-40B4-BE49-F238E27FC236}">
                <a16:creationId xmlns:a16="http://schemas.microsoft.com/office/drawing/2014/main" id="{D28C75B3-3475-4F9B-9D47-AA812FA77A7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4" name="Rectangle 3">
            <a:extLst>
              <a:ext uri="{FF2B5EF4-FFF2-40B4-BE49-F238E27FC236}">
                <a16:creationId xmlns:a16="http://schemas.microsoft.com/office/drawing/2014/main" id="{C258C9C7-7DB9-4789-8B81-A96418142A9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extLst>
      <p:ext uri="{BB962C8B-B14F-4D97-AF65-F5344CB8AC3E}">
        <p14:creationId xmlns:p14="http://schemas.microsoft.com/office/powerpoint/2010/main" val="1967887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0FBA093-0163-4A24-813A-938E1F41BC09}"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B66D5C-15CB-4083-B4D7-65F3549CF1B5}" type="slidenum">
              <a:rPr lang="en-GB" smtClean="0"/>
              <a:t>‹#›</a:t>
            </a:fld>
            <a:endParaRPr lang="en-GB"/>
          </a:p>
        </p:txBody>
      </p:sp>
    </p:spTree>
    <p:extLst>
      <p:ext uri="{BB962C8B-B14F-4D97-AF65-F5344CB8AC3E}">
        <p14:creationId xmlns:p14="http://schemas.microsoft.com/office/powerpoint/2010/main" val="730362879"/>
      </p:ext>
    </p:extLst>
  </p:cSld>
  <p:clrMapOvr>
    <a:masterClrMapping/>
  </p:clrMapOvr>
  <p:transition spd="slow">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FBA093-0163-4A24-813A-938E1F41BC09}"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B66D5C-15CB-4083-B4D7-65F3549CF1B5}" type="slidenum">
              <a:rPr lang="en-GB" smtClean="0"/>
              <a:t>‹#›</a:t>
            </a:fld>
            <a:endParaRPr lang="en-GB"/>
          </a:p>
        </p:txBody>
      </p:sp>
    </p:spTree>
    <p:extLst>
      <p:ext uri="{BB962C8B-B14F-4D97-AF65-F5344CB8AC3E}">
        <p14:creationId xmlns:p14="http://schemas.microsoft.com/office/powerpoint/2010/main" val="2805143099"/>
      </p:ext>
    </p:extLst>
  </p:cSld>
  <p:clrMapOvr>
    <a:masterClrMapping/>
  </p:clrMapOvr>
  <p:transition spd="slow">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FBA093-0163-4A24-813A-938E1F41BC09}"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B66D5C-15CB-4083-B4D7-65F3549CF1B5}" type="slidenum">
              <a:rPr lang="en-GB" smtClean="0"/>
              <a:t>‹#›</a:t>
            </a:fld>
            <a:endParaRPr lang="en-GB"/>
          </a:p>
        </p:txBody>
      </p:sp>
    </p:spTree>
    <p:extLst>
      <p:ext uri="{BB962C8B-B14F-4D97-AF65-F5344CB8AC3E}">
        <p14:creationId xmlns:p14="http://schemas.microsoft.com/office/powerpoint/2010/main" val="804094099"/>
      </p:ext>
    </p:extLst>
  </p:cSld>
  <p:clrMapOvr>
    <a:masterClrMapping/>
  </p:clrMapOvr>
  <p:transition spd="slow">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0FBA093-0163-4A24-813A-938E1F41BC09}" type="datetimeFigureOut">
              <a:rPr lang="en-GB" smtClean="0"/>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B66D5C-15CB-4083-B4D7-65F3549CF1B5}" type="slidenum">
              <a:rPr lang="en-GB" smtClean="0"/>
              <a:t>‹#›</a:t>
            </a:fld>
            <a:endParaRPr lang="en-GB"/>
          </a:p>
        </p:txBody>
      </p:sp>
    </p:spTree>
    <p:extLst>
      <p:ext uri="{BB962C8B-B14F-4D97-AF65-F5344CB8AC3E}">
        <p14:creationId xmlns:p14="http://schemas.microsoft.com/office/powerpoint/2010/main" val="468306750"/>
      </p:ext>
    </p:extLst>
  </p:cSld>
  <p:clrMapOvr>
    <a:masterClrMapping/>
  </p:clrMapOvr>
  <p:transition spd="slow">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0FBA093-0163-4A24-813A-938E1F41BC09}" type="datetimeFigureOut">
              <a:rPr lang="en-GB" smtClean="0"/>
              <a:t>03/06/2019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B66D5C-15CB-4083-B4D7-65F3549CF1B5}" type="slidenum">
              <a:rPr lang="en-GB" smtClean="0"/>
              <a:t>‹#›</a:t>
            </a:fld>
            <a:endParaRPr lang="en-GB"/>
          </a:p>
        </p:txBody>
      </p:sp>
    </p:spTree>
    <p:extLst>
      <p:ext uri="{BB962C8B-B14F-4D97-AF65-F5344CB8AC3E}">
        <p14:creationId xmlns:p14="http://schemas.microsoft.com/office/powerpoint/2010/main" val="1673701209"/>
      </p:ext>
    </p:extLst>
  </p:cSld>
  <p:clrMapOvr>
    <a:masterClrMapping/>
  </p:clrMapOvr>
  <p:transition spd="slow">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0FBA093-0163-4A24-813A-938E1F41BC09}" type="datetimeFigureOut">
              <a:rPr lang="en-GB" smtClean="0"/>
              <a:t>03/06/2019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B66D5C-15CB-4083-B4D7-65F3549CF1B5}" type="slidenum">
              <a:rPr lang="en-GB" smtClean="0"/>
              <a:t>‹#›</a:t>
            </a:fld>
            <a:endParaRPr lang="en-GB"/>
          </a:p>
        </p:txBody>
      </p:sp>
    </p:spTree>
    <p:extLst>
      <p:ext uri="{BB962C8B-B14F-4D97-AF65-F5344CB8AC3E}">
        <p14:creationId xmlns:p14="http://schemas.microsoft.com/office/powerpoint/2010/main" val="1830215372"/>
      </p:ext>
    </p:extLst>
  </p:cSld>
  <p:clrMapOvr>
    <a:masterClrMapping/>
  </p:clrMapOvr>
  <p:transition spd="slow">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FBA093-0163-4A24-813A-938E1F41BC09}" type="datetimeFigureOut">
              <a:rPr lang="en-GB" smtClean="0"/>
              <a:t>03/06/2019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B66D5C-15CB-4083-B4D7-65F3549CF1B5}" type="slidenum">
              <a:rPr lang="en-GB" smtClean="0"/>
              <a:t>‹#›</a:t>
            </a:fld>
            <a:endParaRPr lang="en-GB"/>
          </a:p>
        </p:txBody>
      </p:sp>
    </p:spTree>
    <p:extLst>
      <p:ext uri="{BB962C8B-B14F-4D97-AF65-F5344CB8AC3E}">
        <p14:creationId xmlns:p14="http://schemas.microsoft.com/office/powerpoint/2010/main" val="3462575003"/>
      </p:ext>
    </p:extLst>
  </p:cSld>
  <p:clrMapOvr>
    <a:masterClrMapping/>
  </p:clrMapOvr>
  <p:transition spd="slow">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FBA093-0163-4A24-813A-938E1F41BC09}" type="datetimeFigureOut">
              <a:rPr lang="en-GB" smtClean="0"/>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B66D5C-15CB-4083-B4D7-65F3549CF1B5}" type="slidenum">
              <a:rPr lang="en-GB" smtClean="0"/>
              <a:t>‹#›</a:t>
            </a:fld>
            <a:endParaRPr lang="en-GB"/>
          </a:p>
        </p:txBody>
      </p:sp>
    </p:spTree>
    <p:extLst>
      <p:ext uri="{BB962C8B-B14F-4D97-AF65-F5344CB8AC3E}">
        <p14:creationId xmlns:p14="http://schemas.microsoft.com/office/powerpoint/2010/main" val="3584303520"/>
      </p:ext>
    </p:extLst>
  </p:cSld>
  <p:clrMapOvr>
    <a:masterClrMapping/>
  </p:clrMapOvr>
  <p:transition spd="slow">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FBA093-0163-4A24-813A-938E1F41BC09}" type="datetimeFigureOut">
              <a:rPr lang="en-GB" smtClean="0"/>
              <a:t>03/06/2019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B66D5C-15CB-4083-B4D7-65F3549CF1B5}" type="slidenum">
              <a:rPr lang="en-GB" smtClean="0"/>
              <a:t>‹#›</a:t>
            </a:fld>
            <a:endParaRPr lang="en-GB"/>
          </a:p>
        </p:txBody>
      </p:sp>
    </p:spTree>
    <p:extLst>
      <p:ext uri="{BB962C8B-B14F-4D97-AF65-F5344CB8AC3E}">
        <p14:creationId xmlns:p14="http://schemas.microsoft.com/office/powerpoint/2010/main" val="326443846"/>
      </p:ext>
    </p:extLst>
  </p:cSld>
  <p:clrMapOvr>
    <a:masterClrMapping/>
  </p:clrMapOvr>
  <p:transition spd="slow">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FBA093-0163-4A24-813A-938E1F41BC09}"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B66D5C-15CB-4083-B4D7-65F3549CF1B5}" type="slidenum">
              <a:rPr lang="en-GB" smtClean="0"/>
              <a:t>‹#›</a:t>
            </a:fld>
            <a:endParaRPr lang="en-GB"/>
          </a:p>
        </p:txBody>
      </p:sp>
    </p:spTree>
    <p:extLst>
      <p:ext uri="{BB962C8B-B14F-4D97-AF65-F5344CB8AC3E}">
        <p14:creationId xmlns:p14="http://schemas.microsoft.com/office/powerpoint/2010/main" val="1582406353"/>
      </p:ext>
    </p:extLst>
  </p:cSld>
  <p:clrMapOvr>
    <a:masterClrMapping/>
  </p:clrMapOvr>
  <p:transition spd="slow">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0FBA093-0163-4A24-813A-938E1F41BC09}" type="datetimeFigureOut">
              <a:rPr lang="en-GB" smtClean="0"/>
              <a:t>03/06/2019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B66D5C-15CB-4083-B4D7-65F3549CF1B5}" type="slidenum">
              <a:rPr lang="en-GB" smtClean="0"/>
              <a:t>‹#›</a:t>
            </a:fld>
            <a:endParaRPr lang="en-GB"/>
          </a:p>
        </p:txBody>
      </p:sp>
    </p:spTree>
    <p:extLst>
      <p:ext uri="{BB962C8B-B14F-4D97-AF65-F5344CB8AC3E}">
        <p14:creationId xmlns:p14="http://schemas.microsoft.com/office/powerpoint/2010/main" val="2833383320"/>
      </p:ext>
    </p:extLst>
  </p:cSld>
  <p:clrMapOvr>
    <a:masterClrMapping/>
  </p:clrMapOvr>
  <p:transition spd="slow">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FBA093-0163-4A24-813A-938E1F41BC09}" type="datetimeFigureOut">
              <a:rPr lang="en-GB" smtClean="0"/>
              <a:t>03/06/2019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B66D5C-15CB-4083-B4D7-65F3549CF1B5}" type="slidenum">
              <a:rPr lang="en-GB" smtClean="0"/>
              <a:t>‹#›</a:t>
            </a:fld>
            <a:endParaRPr lang="en-GB"/>
          </a:p>
        </p:txBody>
      </p:sp>
    </p:spTree>
    <p:extLst>
      <p:ext uri="{BB962C8B-B14F-4D97-AF65-F5344CB8AC3E}">
        <p14:creationId xmlns:p14="http://schemas.microsoft.com/office/powerpoint/2010/main" val="2147416282"/>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wmf"/><Relationship Id="rId4" Type="http://schemas.openxmlformats.org/officeDocument/2006/relationships/image" Target="../media/image2.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a:extLst>
              <a:ext uri="{FF2B5EF4-FFF2-40B4-BE49-F238E27FC236}">
                <a16:creationId xmlns:a16="http://schemas.microsoft.com/office/drawing/2014/main" id="{4BD90EFA-296E-465D-8419-C88AA269CC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025" y="188913"/>
            <a:ext cx="1979613" cy="1951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4">
            <a:extLst>
              <a:ext uri="{FF2B5EF4-FFF2-40B4-BE49-F238E27FC236}">
                <a16:creationId xmlns:a16="http://schemas.microsoft.com/office/drawing/2014/main" id="{7070704C-FA4E-4E95-B0DE-A948827060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025" y="2139950"/>
            <a:ext cx="1979613" cy="195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5">
            <a:extLst>
              <a:ext uri="{FF2B5EF4-FFF2-40B4-BE49-F238E27FC236}">
                <a16:creationId xmlns:a16="http://schemas.microsoft.com/office/drawing/2014/main" id="{150BACFF-627E-46B5-8BCA-F3E829B6348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4188" y="4111625"/>
            <a:ext cx="1949450"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01" name="WordArt 9">
            <a:extLst>
              <a:ext uri="{FF2B5EF4-FFF2-40B4-BE49-F238E27FC236}">
                <a16:creationId xmlns:a16="http://schemas.microsoft.com/office/drawing/2014/main" id="{CF512968-8EB0-40FF-A3EC-1D330622C7E3}"/>
              </a:ext>
            </a:extLst>
          </p:cNvPr>
          <p:cNvSpPr>
            <a:spLocks noChangeArrowheads="1" noChangeShapeType="1" noTextEdit="1"/>
          </p:cNvSpPr>
          <p:nvPr/>
        </p:nvSpPr>
        <p:spPr bwMode="auto">
          <a:xfrm>
            <a:off x="1979613" y="4506913"/>
            <a:ext cx="3671887" cy="1411287"/>
          </a:xfrm>
          <a:prstGeom prst="rect">
            <a:avLst/>
          </a:prstGeom>
        </p:spPr>
        <p:txBody>
          <a:bodyPr wrap="none" fromWordArt="1">
            <a:prstTxWarp prst="textPlain">
              <a:avLst>
                <a:gd name="adj" fmla="val 50000"/>
              </a:avLst>
            </a:prstTxWarp>
          </a:bodyPr>
          <a:lstStyle/>
          <a:p>
            <a:pPr algn="ctr"/>
            <a:r>
              <a:rPr lang="en-GB" sz="3600" kern="10" dirty="0">
                <a:ln w="9525">
                  <a:solidFill>
                    <a:srgbClr val="000000"/>
                  </a:solidFill>
                  <a:round/>
                  <a:headEnd/>
                  <a:tailEnd/>
                </a:ln>
                <a:latin typeface="Arial Black" panose="020B0A04020102020204" pitchFamily="34" charset="0"/>
              </a:rPr>
              <a:t>WELCOME</a:t>
            </a:r>
          </a:p>
        </p:txBody>
      </p:sp>
      <p:pic>
        <p:nvPicPr>
          <p:cNvPr id="4102" name="Picture 2">
            <a:extLst>
              <a:ext uri="{FF2B5EF4-FFF2-40B4-BE49-F238E27FC236}">
                <a16:creationId xmlns:a16="http://schemas.microsoft.com/office/drawing/2014/main" id="{D255F9CC-BF3E-46FC-A9AB-66B12E09B10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2913" y="476250"/>
            <a:ext cx="3073400"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5699415"/>
      </p:ext>
    </p:extLst>
  </p:cSld>
  <p:clrMapOvr>
    <a:masterClrMapping/>
  </p:clrMapOvr>
  <p:transition spd="slow">
    <p:diamon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D3E2A-303B-4F11-A9D1-21ED756587D1}"/>
              </a:ext>
            </a:extLst>
          </p:cNvPr>
          <p:cNvSpPr>
            <a:spLocks noGrp="1"/>
          </p:cNvSpPr>
          <p:nvPr>
            <p:ph type="title"/>
          </p:nvPr>
        </p:nvSpPr>
        <p:spPr/>
        <p:txBody>
          <a:bodyPr/>
          <a:lstStyle/>
          <a:p>
            <a:r>
              <a:rPr lang="en-GB" dirty="0"/>
              <a:t>From September 2018</a:t>
            </a:r>
          </a:p>
        </p:txBody>
      </p:sp>
      <p:sp>
        <p:nvSpPr>
          <p:cNvPr id="3" name="Content Placeholder 2">
            <a:extLst>
              <a:ext uri="{FF2B5EF4-FFF2-40B4-BE49-F238E27FC236}">
                <a16:creationId xmlns:a16="http://schemas.microsoft.com/office/drawing/2014/main" id="{6FF4A7DC-9D2E-4870-B60C-2A03E13F88B7}"/>
              </a:ext>
            </a:extLst>
          </p:cNvPr>
          <p:cNvSpPr>
            <a:spLocks noGrp="1"/>
          </p:cNvSpPr>
          <p:nvPr>
            <p:ph idx="1"/>
          </p:nvPr>
        </p:nvSpPr>
        <p:spPr/>
        <p:txBody>
          <a:bodyPr>
            <a:normAutofit fontScale="92500" lnSpcReduction="20000"/>
          </a:bodyPr>
          <a:lstStyle/>
          <a:p>
            <a:r>
              <a:rPr lang="en-GB" b="1" dirty="0"/>
              <a:t>We are no longer using assessment levels</a:t>
            </a:r>
          </a:p>
          <a:p>
            <a:endParaRPr lang="en-GB" b="1" dirty="0"/>
          </a:p>
          <a:p>
            <a:r>
              <a:rPr lang="en-GB" b="1" dirty="0"/>
              <a:t>Outcome Statements based on skills not content!</a:t>
            </a:r>
          </a:p>
          <a:p>
            <a:endParaRPr lang="en-GB" b="1" dirty="0"/>
          </a:p>
          <a:p>
            <a:r>
              <a:rPr lang="en-GB" b="1" dirty="0"/>
              <a:t>More than one opportunity to meet each skill</a:t>
            </a:r>
          </a:p>
          <a:p>
            <a:endParaRPr lang="en-GB" b="1" dirty="0"/>
          </a:p>
          <a:p>
            <a:r>
              <a:rPr lang="en-GB" b="1" dirty="0"/>
              <a:t>Now 3 attainment criteria </a:t>
            </a:r>
          </a:p>
          <a:p>
            <a:endParaRPr lang="en-GB" b="1" dirty="0"/>
          </a:p>
          <a:p>
            <a:r>
              <a:rPr lang="en-GB" b="1" dirty="0"/>
              <a:t>This is a pilot for 2/3 years </a:t>
            </a:r>
          </a:p>
        </p:txBody>
      </p:sp>
    </p:spTree>
    <p:extLst>
      <p:ext uri="{BB962C8B-B14F-4D97-AF65-F5344CB8AC3E}">
        <p14:creationId xmlns:p14="http://schemas.microsoft.com/office/powerpoint/2010/main" val="1541628511"/>
      </p:ext>
    </p:extLst>
  </p:cSld>
  <p:clrMapOvr>
    <a:masterClrMapping/>
  </p:clrMapOvr>
  <p:transition spd="slow">
    <p:diamon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defRPr/>
            </a:pPr>
            <a:r>
              <a:rPr lang="en-GB" dirty="0"/>
              <a:t>AT 1: Learning About</a:t>
            </a:r>
            <a:endParaRPr lang="en-US" dirty="0"/>
          </a:p>
        </p:txBody>
      </p:sp>
      <p:sp>
        <p:nvSpPr>
          <p:cNvPr id="3075" name="Rectangle 3"/>
          <p:cNvSpPr>
            <a:spLocks noGrp="1" noChangeArrowheads="1"/>
          </p:cNvSpPr>
          <p:nvPr>
            <p:ph type="body" idx="1"/>
          </p:nvPr>
        </p:nvSpPr>
        <p:spPr/>
        <p:txBody>
          <a:bodyPr/>
          <a:lstStyle/>
          <a:p>
            <a:pPr eaLnBrk="1" hangingPunct="1">
              <a:defRPr/>
            </a:pPr>
            <a:r>
              <a:rPr lang="en-GB" dirty="0"/>
              <a:t>This is concerned with knowledge and understanding.</a:t>
            </a:r>
          </a:p>
          <a:p>
            <a:pPr eaLnBrk="1" hangingPunct="1">
              <a:defRPr/>
            </a:pPr>
            <a:r>
              <a:rPr lang="en-GB" dirty="0"/>
              <a:t>It based round skills of enquiry, investigation, factual recall or the ability to find information. You need to help pupils know and use religious vocabulary and you need to help them think clearly </a:t>
            </a:r>
            <a:endParaRPr lang="en-US" dirty="0"/>
          </a:p>
        </p:txBody>
      </p:sp>
    </p:spTree>
    <p:extLst>
      <p:ext uri="{BB962C8B-B14F-4D97-AF65-F5344CB8AC3E}">
        <p14:creationId xmlns:p14="http://schemas.microsoft.com/office/powerpoint/2010/main" val="571167226"/>
      </p:ext>
    </p:extLst>
  </p:cSld>
  <p:clrMapOvr>
    <a:masterClrMapping/>
  </p:clrMapOvr>
  <p:transition spd="slow">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Effect transition="in" filter="fade">
                                      <p:cBhvr>
                                        <p:cTn id="7" dur="2000"/>
                                        <p:tgtEl>
                                          <p:spTgt spid="30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075">
                                            <p:txEl>
                                              <p:pRg st="1" end="1"/>
                                            </p:txEl>
                                          </p:spTgt>
                                        </p:tgtEl>
                                        <p:attrNameLst>
                                          <p:attrName>style.visibility</p:attrName>
                                        </p:attrNameLst>
                                      </p:cBhvr>
                                      <p:to>
                                        <p:strVal val="visible"/>
                                      </p:to>
                                    </p:set>
                                    <p:animEffect transition="in" filter="fade">
                                      <p:cBhvr>
                                        <p:cTn id="12" dur="2000"/>
                                        <p:tgtEl>
                                          <p:spTgt spid="30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defRPr/>
            </a:pPr>
            <a:r>
              <a:rPr lang="en-GB" dirty="0"/>
              <a:t>AT2: Engage and Respond</a:t>
            </a:r>
            <a:endParaRPr lang="en-US" dirty="0"/>
          </a:p>
        </p:txBody>
      </p:sp>
      <p:sp>
        <p:nvSpPr>
          <p:cNvPr id="4099" name="Rectangle 3"/>
          <p:cNvSpPr>
            <a:spLocks noGrp="1" noChangeArrowheads="1"/>
          </p:cNvSpPr>
          <p:nvPr>
            <p:ph type="body" idx="1"/>
          </p:nvPr>
        </p:nvSpPr>
        <p:spPr/>
        <p:txBody>
          <a:bodyPr/>
          <a:lstStyle/>
          <a:p>
            <a:pPr eaLnBrk="1" hangingPunct="1">
              <a:defRPr/>
            </a:pPr>
            <a:r>
              <a:rPr lang="en-GB" sz="2800"/>
              <a:t>This is where the knowledge pupils have acquired begins to impact on their own lives</a:t>
            </a:r>
          </a:p>
          <a:p>
            <a:pPr eaLnBrk="1" hangingPunct="1">
              <a:defRPr/>
            </a:pPr>
            <a:r>
              <a:rPr lang="en-GB" sz="2800"/>
              <a:t>Pupils are asking questions what does this information mean to the way I and others see the world. How might change my behaviour or that of others. </a:t>
            </a:r>
          </a:p>
          <a:p>
            <a:pPr eaLnBrk="1" hangingPunct="1">
              <a:defRPr/>
            </a:pPr>
            <a:r>
              <a:rPr lang="en-GB" sz="2800"/>
              <a:t>You are developing skills of empathy, reflecting critically, constructing arguments, communication </a:t>
            </a:r>
            <a:endParaRPr lang="en-US" sz="2800"/>
          </a:p>
        </p:txBody>
      </p:sp>
    </p:spTree>
    <p:extLst>
      <p:ext uri="{BB962C8B-B14F-4D97-AF65-F5344CB8AC3E}">
        <p14:creationId xmlns:p14="http://schemas.microsoft.com/office/powerpoint/2010/main" val="3718039098"/>
      </p:ext>
    </p:extLst>
  </p:cSld>
  <p:clrMapOvr>
    <a:masterClrMapping/>
  </p:clrMapOvr>
  <p:transition spd="slow">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fade">
                                      <p:cBhvr>
                                        <p:cTn id="7" dur="2000"/>
                                        <p:tgtEl>
                                          <p:spTgt spid="40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099">
                                            <p:txEl>
                                              <p:pRg st="1" end="1"/>
                                            </p:txEl>
                                          </p:spTgt>
                                        </p:tgtEl>
                                        <p:attrNameLst>
                                          <p:attrName>style.visibility</p:attrName>
                                        </p:attrNameLst>
                                      </p:cBhvr>
                                      <p:to>
                                        <p:strVal val="visible"/>
                                      </p:to>
                                    </p:set>
                                    <p:animEffect transition="in" filter="fade">
                                      <p:cBhvr>
                                        <p:cTn id="12" dur="2000"/>
                                        <p:tgtEl>
                                          <p:spTgt spid="40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4099">
                                            <p:txEl>
                                              <p:pRg st="2" end="2"/>
                                            </p:txEl>
                                          </p:spTgt>
                                        </p:tgtEl>
                                        <p:attrNameLst>
                                          <p:attrName>style.visibility</p:attrName>
                                        </p:attrNameLst>
                                      </p:cBhvr>
                                      <p:to>
                                        <p:strVal val="visible"/>
                                      </p:to>
                                    </p:set>
                                    <p:animEffect transition="in" filter="fade">
                                      <p:cBhvr>
                                        <p:cTn id="17" dur="2000"/>
                                        <p:tgtEl>
                                          <p:spTgt spid="4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B3426-9211-4200-9561-F6213E15D170}"/>
              </a:ext>
            </a:extLst>
          </p:cNvPr>
          <p:cNvSpPr>
            <a:spLocks noGrp="1"/>
          </p:cNvSpPr>
          <p:nvPr>
            <p:ph type="title"/>
          </p:nvPr>
        </p:nvSpPr>
        <p:spPr>
          <a:xfrm>
            <a:off x="457200" y="457200"/>
            <a:ext cx="8229600" cy="1143000"/>
          </a:xfrm>
        </p:spPr>
        <p:txBody>
          <a:bodyPr>
            <a:normAutofit fontScale="90000"/>
          </a:bodyPr>
          <a:lstStyle/>
          <a:p>
            <a:r>
              <a:rPr lang="en-GB" dirty="0"/>
              <a:t>AT3 </a:t>
            </a:r>
            <a:br>
              <a:rPr lang="en-GB" dirty="0"/>
            </a:br>
            <a:r>
              <a:rPr lang="en-GB" dirty="0"/>
              <a:t>Analysis and Evaluation</a:t>
            </a:r>
            <a:br>
              <a:rPr lang="en-GB" dirty="0"/>
            </a:br>
            <a:endParaRPr lang="en-GB" dirty="0"/>
          </a:p>
        </p:txBody>
      </p:sp>
      <p:sp>
        <p:nvSpPr>
          <p:cNvPr id="3" name="Content Placeholder 2">
            <a:extLst>
              <a:ext uri="{FF2B5EF4-FFF2-40B4-BE49-F238E27FC236}">
                <a16:creationId xmlns:a16="http://schemas.microsoft.com/office/drawing/2014/main" id="{D655D2D4-A516-4BD8-9C89-0FF822A3E0BA}"/>
              </a:ext>
            </a:extLst>
          </p:cNvPr>
          <p:cNvSpPr>
            <a:spLocks noGrp="1"/>
          </p:cNvSpPr>
          <p:nvPr>
            <p:ph idx="1"/>
          </p:nvPr>
        </p:nvSpPr>
        <p:spPr/>
        <p:txBody>
          <a:bodyPr>
            <a:normAutofit lnSpcReduction="10000"/>
          </a:bodyPr>
          <a:lstStyle/>
          <a:p>
            <a:r>
              <a:rPr lang="en-GB" dirty="0"/>
              <a:t>This is where pupils have the opportunity to state their own opinion (WITH REASONS)</a:t>
            </a:r>
          </a:p>
          <a:p>
            <a:r>
              <a:rPr lang="en-GB" dirty="0"/>
              <a:t>To weigh up (analysis) differing view points</a:t>
            </a:r>
          </a:p>
          <a:p>
            <a:r>
              <a:rPr lang="en-GB" dirty="0"/>
              <a:t>To evaluate the strength of different positions</a:t>
            </a:r>
          </a:p>
          <a:p>
            <a:r>
              <a:rPr lang="en-GB" dirty="0"/>
              <a:t>They should try to view arguments from a reasoned viewpoint paying attention to evidence </a:t>
            </a:r>
          </a:p>
          <a:p>
            <a:r>
              <a:rPr lang="en-GB" b="1" dirty="0"/>
              <a:t>We need to help pupils reflect on the reliability of the source of their information</a:t>
            </a:r>
          </a:p>
        </p:txBody>
      </p:sp>
    </p:spTree>
    <p:extLst>
      <p:ext uri="{BB962C8B-B14F-4D97-AF65-F5344CB8AC3E}">
        <p14:creationId xmlns:p14="http://schemas.microsoft.com/office/powerpoint/2010/main" val="1366555452"/>
      </p:ext>
    </p:extLst>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normAutofit fontScale="90000"/>
          </a:bodyPr>
          <a:lstStyle/>
          <a:p>
            <a:r>
              <a:rPr lang="en-GB" altLang="en-US" sz="4000" dirty="0"/>
              <a:t>The aims of RE include the need to:</a:t>
            </a:r>
            <a:br>
              <a:rPr lang="en-GB" altLang="en-US" sz="4000" dirty="0"/>
            </a:br>
            <a:endParaRPr lang="en-US" altLang="en-US" sz="4000" dirty="0">
              <a:solidFill>
                <a:schemeClr val="tx1"/>
              </a:solidFill>
            </a:endParaRPr>
          </a:p>
        </p:txBody>
      </p:sp>
      <p:sp>
        <p:nvSpPr>
          <p:cNvPr id="5123" name="Rectangle 3"/>
          <p:cNvSpPr>
            <a:spLocks noGrp="1" noChangeArrowheads="1"/>
          </p:cNvSpPr>
          <p:nvPr>
            <p:ph type="body" idx="1"/>
          </p:nvPr>
        </p:nvSpPr>
        <p:spPr/>
        <p:txBody>
          <a:bodyPr>
            <a:normAutofit/>
          </a:bodyPr>
          <a:lstStyle/>
          <a:p>
            <a:r>
              <a:rPr lang="en-GB" altLang="en-US" sz="2800" dirty="0">
                <a:latin typeface="+mj-lt"/>
              </a:rPr>
              <a:t>To present </a:t>
            </a:r>
            <a:r>
              <a:rPr lang="en-GB" altLang="en-US" dirty="0">
                <a:solidFill>
                  <a:srgbClr val="FFFF00"/>
                </a:solidFill>
                <a:latin typeface="+mj-lt"/>
              </a:rPr>
              <a:t>engagingly</a:t>
            </a:r>
            <a:r>
              <a:rPr lang="en-GB" altLang="en-US" sz="2800" dirty="0">
                <a:latin typeface="+mj-lt"/>
              </a:rPr>
              <a:t> content which is the basis of knowledge and understanding of Catholic Faith. </a:t>
            </a:r>
          </a:p>
          <a:p>
            <a:r>
              <a:rPr lang="en-GB" altLang="en-US" sz="2800" dirty="0">
                <a:latin typeface="+mj-lt"/>
              </a:rPr>
              <a:t>teach pupils </a:t>
            </a:r>
            <a:r>
              <a:rPr lang="en-GB" altLang="en-US" dirty="0">
                <a:solidFill>
                  <a:srgbClr val="FFFF00"/>
                </a:solidFill>
                <a:latin typeface="+mj-lt"/>
              </a:rPr>
              <a:t>to think</a:t>
            </a:r>
          </a:p>
          <a:p>
            <a:pPr eaLnBrk="1" hangingPunct="1"/>
            <a:r>
              <a:rPr lang="en-GB" altLang="en-US" sz="2800" dirty="0"/>
              <a:t>to develop their </a:t>
            </a:r>
            <a:r>
              <a:rPr lang="en-GB" altLang="en-US" sz="2800" dirty="0">
                <a:solidFill>
                  <a:srgbClr val="FFFF00"/>
                </a:solidFill>
              </a:rPr>
              <a:t>critical facilities</a:t>
            </a:r>
          </a:p>
          <a:p>
            <a:pPr eaLnBrk="1" hangingPunct="1"/>
            <a:r>
              <a:rPr lang="en-GB" altLang="en-US" sz="2800" dirty="0"/>
              <a:t>to </a:t>
            </a:r>
            <a:r>
              <a:rPr lang="en-GB" altLang="en-US" sz="2800" dirty="0">
                <a:solidFill>
                  <a:srgbClr val="FFFF00"/>
                </a:solidFill>
              </a:rPr>
              <a:t>relate faith to life </a:t>
            </a:r>
          </a:p>
          <a:p>
            <a:pPr eaLnBrk="1" hangingPunct="1"/>
            <a:r>
              <a:rPr lang="en-GB" altLang="en-US" sz="2800" dirty="0"/>
              <a:t>to respect the traditions and beliefs of other faiths. </a:t>
            </a:r>
            <a:endParaRPr lang="en-US" altLang="en-US" sz="2800" dirty="0"/>
          </a:p>
        </p:txBody>
      </p:sp>
    </p:spTree>
    <p:extLst>
      <p:ext uri="{BB962C8B-B14F-4D97-AF65-F5344CB8AC3E}">
        <p14:creationId xmlns:p14="http://schemas.microsoft.com/office/powerpoint/2010/main" val="3289165817"/>
      </p:ext>
    </p:extLst>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fade">
                                      <p:cBhvr>
                                        <p:cTn id="7" dur="500"/>
                                        <p:tgtEl>
                                          <p:spTgt spid="51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123">
                                            <p:txEl>
                                              <p:pRg st="1" end="1"/>
                                            </p:txEl>
                                          </p:spTgt>
                                        </p:tgtEl>
                                        <p:attrNameLst>
                                          <p:attrName>style.visibility</p:attrName>
                                        </p:attrNameLst>
                                      </p:cBhvr>
                                      <p:to>
                                        <p:strVal val="visible"/>
                                      </p:to>
                                    </p:set>
                                    <p:animEffect transition="in" filter="fade">
                                      <p:cBhvr>
                                        <p:cTn id="12" dur="500"/>
                                        <p:tgtEl>
                                          <p:spTgt spid="512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123">
                                            <p:txEl>
                                              <p:pRg st="2" end="2"/>
                                            </p:txEl>
                                          </p:spTgt>
                                        </p:tgtEl>
                                        <p:attrNameLst>
                                          <p:attrName>style.visibility</p:attrName>
                                        </p:attrNameLst>
                                      </p:cBhvr>
                                      <p:to>
                                        <p:strVal val="visible"/>
                                      </p:to>
                                    </p:set>
                                    <p:animEffect transition="in" filter="fade">
                                      <p:cBhvr>
                                        <p:cTn id="17" dur="500"/>
                                        <p:tgtEl>
                                          <p:spTgt spid="512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5123">
                                            <p:txEl>
                                              <p:pRg st="3" end="3"/>
                                            </p:txEl>
                                          </p:spTgt>
                                        </p:tgtEl>
                                        <p:attrNameLst>
                                          <p:attrName>style.visibility</p:attrName>
                                        </p:attrNameLst>
                                      </p:cBhvr>
                                      <p:to>
                                        <p:strVal val="visible"/>
                                      </p:to>
                                    </p:set>
                                    <p:animEffect transition="in" filter="fade">
                                      <p:cBhvr>
                                        <p:cTn id="22" dur="500"/>
                                        <p:tgtEl>
                                          <p:spTgt spid="512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5123">
                                            <p:txEl>
                                              <p:pRg st="4" end="4"/>
                                            </p:txEl>
                                          </p:spTgt>
                                        </p:tgtEl>
                                        <p:attrNameLst>
                                          <p:attrName>style.visibility</p:attrName>
                                        </p:attrNameLst>
                                      </p:cBhvr>
                                      <p:to>
                                        <p:strVal val="visible"/>
                                      </p:to>
                                    </p:set>
                                    <p:animEffect transition="in" filter="fade">
                                      <p:cBhvr>
                                        <p:cTn id="27" dur="500"/>
                                        <p:tgtEl>
                                          <p:spTgt spid="51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altLang="en-US">
                <a:solidFill>
                  <a:schemeClr val="tx1"/>
                </a:solidFill>
              </a:rPr>
              <a:t>The outcome of RE :</a:t>
            </a:r>
          </a:p>
        </p:txBody>
      </p:sp>
      <p:sp>
        <p:nvSpPr>
          <p:cNvPr id="8195" name="Rectangle 3"/>
          <p:cNvSpPr>
            <a:spLocks noGrp="1" noChangeArrowheads="1"/>
          </p:cNvSpPr>
          <p:nvPr>
            <p:ph type="body" idx="1"/>
          </p:nvPr>
        </p:nvSpPr>
        <p:spPr/>
        <p:txBody>
          <a:bodyPr/>
          <a:lstStyle/>
          <a:p>
            <a:pPr eaLnBrk="1" hangingPunct="1"/>
            <a:r>
              <a:rPr lang="en-US" altLang="en-US" dirty="0"/>
              <a:t>Religiously literate and </a:t>
            </a:r>
            <a:r>
              <a:rPr lang="en-US" altLang="en-US" b="1" i="1" dirty="0">
                <a:solidFill>
                  <a:srgbClr val="FFFF00"/>
                </a:solidFill>
              </a:rPr>
              <a:t>engaged </a:t>
            </a:r>
            <a:r>
              <a:rPr lang="en-US" altLang="en-US" dirty="0"/>
              <a:t>young people who have the </a:t>
            </a:r>
            <a:r>
              <a:rPr lang="en-US" altLang="en-US" b="1" i="1" dirty="0">
                <a:solidFill>
                  <a:srgbClr val="FFFF00"/>
                </a:solidFill>
              </a:rPr>
              <a:t>knowledge understanding </a:t>
            </a:r>
            <a:r>
              <a:rPr lang="en-US" altLang="en-US" b="1" i="1" dirty="0"/>
              <a:t>and </a:t>
            </a:r>
            <a:r>
              <a:rPr lang="en-US" altLang="en-US" b="1" i="1" dirty="0">
                <a:solidFill>
                  <a:srgbClr val="FFFF00"/>
                </a:solidFill>
              </a:rPr>
              <a:t>skills</a:t>
            </a:r>
            <a:r>
              <a:rPr lang="en-US" altLang="en-US" dirty="0">
                <a:solidFill>
                  <a:srgbClr val="FFFF00"/>
                </a:solidFill>
              </a:rPr>
              <a:t>,</a:t>
            </a:r>
            <a:r>
              <a:rPr lang="en-US" altLang="en-US" dirty="0"/>
              <a:t> (appropriate to their age and capacity) to </a:t>
            </a:r>
            <a:r>
              <a:rPr lang="en-US" altLang="en-US" b="1" i="1" dirty="0">
                <a:solidFill>
                  <a:srgbClr val="FFFF00"/>
                </a:solidFill>
              </a:rPr>
              <a:t>reflect</a:t>
            </a:r>
            <a:r>
              <a:rPr lang="en-US" altLang="en-US" dirty="0">
                <a:solidFill>
                  <a:srgbClr val="FFFF00"/>
                </a:solidFill>
              </a:rPr>
              <a:t> </a:t>
            </a:r>
            <a:r>
              <a:rPr lang="en-US" altLang="en-US" dirty="0"/>
              <a:t>spiritually, </a:t>
            </a:r>
            <a:r>
              <a:rPr lang="en-US" altLang="en-US" b="1" i="1" dirty="0">
                <a:solidFill>
                  <a:srgbClr val="FFFF00"/>
                </a:solidFill>
              </a:rPr>
              <a:t>think</a:t>
            </a:r>
            <a:r>
              <a:rPr lang="en-US" altLang="en-US" dirty="0">
                <a:solidFill>
                  <a:srgbClr val="FFFF00"/>
                </a:solidFill>
              </a:rPr>
              <a:t> </a:t>
            </a:r>
            <a:r>
              <a:rPr lang="en-US" altLang="en-US" dirty="0"/>
              <a:t>ethically and theologically, and who are </a:t>
            </a:r>
            <a:r>
              <a:rPr lang="en-US" altLang="en-US" b="1" i="1" dirty="0">
                <a:solidFill>
                  <a:srgbClr val="FFFF00"/>
                </a:solidFill>
              </a:rPr>
              <a:t>aware</a:t>
            </a:r>
            <a:r>
              <a:rPr lang="en-US" altLang="en-US" dirty="0">
                <a:solidFill>
                  <a:srgbClr val="FFFF00"/>
                </a:solidFill>
              </a:rPr>
              <a:t> of the </a:t>
            </a:r>
            <a:r>
              <a:rPr lang="en-US" altLang="en-US" b="1" i="1" dirty="0">
                <a:solidFill>
                  <a:srgbClr val="FFFF00"/>
                </a:solidFill>
              </a:rPr>
              <a:t>demands </a:t>
            </a:r>
            <a:r>
              <a:rPr lang="en-US" altLang="en-US" dirty="0">
                <a:solidFill>
                  <a:srgbClr val="FFFF00"/>
                </a:solidFill>
              </a:rPr>
              <a:t>of religious </a:t>
            </a:r>
            <a:r>
              <a:rPr lang="en-US" altLang="en-US" b="1" i="1" dirty="0">
                <a:solidFill>
                  <a:srgbClr val="FFFF00"/>
                </a:solidFill>
              </a:rPr>
              <a:t>commitment </a:t>
            </a:r>
            <a:r>
              <a:rPr lang="en-US" altLang="en-US" dirty="0">
                <a:solidFill>
                  <a:srgbClr val="FFFF00"/>
                </a:solidFill>
              </a:rPr>
              <a:t>in everyday life.</a:t>
            </a:r>
          </a:p>
        </p:txBody>
      </p:sp>
    </p:spTree>
    <p:extLst>
      <p:ext uri="{BB962C8B-B14F-4D97-AF65-F5344CB8AC3E}">
        <p14:creationId xmlns:p14="http://schemas.microsoft.com/office/powerpoint/2010/main" val="215576382"/>
      </p:ext>
    </p:extLst>
  </p:cSld>
  <p:clrMapOvr>
    <a:masterClrMapping/>
  </p:clrMapOvr>
  <p:transition spd="slow">
    <p:diamon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Looking at the expected outcomes is the key </a:t>
            </a:r>
            <a:r>
              <a:rPr lang="en-GB"/>
              <a:t>to planning well </a:t>
            </a:r>
            <a:endParaRPr lang="en-GB" dirty="0"/>
          </a:p>
        </p:txBody>
      </p:sp>
      <p:sp>
        <p:nvSpPr>
          <p:cNvPr id="3" name="Content Placeholder 2"/>
          <p:cNvSpPr>
            <a:spLocks noGrp="1"/>
          </p:cNvSpPr>
          <p:nvPr>
            <p:ph idx="1"/>
          </p:nvPr>
        </p:nvSpPr>
        <p:spPr>
          <a:xfrm>
            <a:off x="457200" y="1600200"/>
            <a:ext cx="8229600" cy="4925143"/>
          </a:xfrm>
        </p:spPr>
        <p:txBody>
          <a:bodyPr>
            <a:normAutofit/>
          </a:bodyPr>
          <a:lstStyle/>
          <a:p>
            <a:pPr marL="514350" indent="-514350">
              <a:buFont typeface="+mj-lt"/>
              <a:buAutoNum type="arabicPeriod"/>
            </a:pPr>
            <a:r>
              <a:rPr lang="en-GB" dirty="0"/>
              <a:t>Look at the key words</a:t>
            </a:r>
          </a:p>
          <a:p>
            <a:pPr marL="514350" indent="-514350">
              <a:buFont typeface="+mj-lt"/>
              <a:buAutoNum type="arabicPeriod"/>
            </a:pPr>
            <a:r>
              <a:rPr lang="en-GB" dirty="0">
                <a:solidFill>
                  <a:srgbClr val="FFFF00"/>
                </a:solidFill>
              </a:rPr>
              <a:t>Make sure tasks fit those outcomes  and use the driver words</a:t>
            </a:r>
          </a:p>
          <a:p>
            <a:pPr marL="514350" indent="-514350">
              <a:buFont typeface="+mj-lt"/>
              <a:buAutoNum type="arabicPeriod"/>
            </a:pPr>
            <a:r>
              <a:rPr lang="en-GB" dirty="0"/>
              <a:t>Have  clear success criteria for  longer tasks</a:t>
            </a:r>
          </a:p>
          <a:p>
            <a:pPr marL="514350" indent="-514350">
              <a:buFont typeface="+mj-lt"/>
              <a:buAutoNum type="arabicPeriod"/>
            </a:pPr>
            <a:r>
              <a:rPr lang="en-GB" dirty="0"/>
              <a:t>Not all tasks need to be written tasks but they should be evidenced</a:t>
            </a:r>
          </a:p>
          <a:p>
            <a:pPr marL="514350" indent="-514350">
              <a:buFont typeface="+mj-lt"/>
              <a:buAutoNum type="arabicPeriod"/>
            </a:pPr>
            <a:r>
              <a:rPr lang="en-GB" b="1" dirty="0">
                <a:solidFill>
                  <a:srgbClr val="FFFF00"/>
                </a:solidFill>
              </a:rPr>
              <a:t>Think about differentiation</a:t>
            </a:r>
          </a:p>
        </p:txBody>
      </p:sp>
    </p:spTree>
    <p:extLst>
      <p:ext uri="{BB962C8B-B14F-4D97-AF65-F5344CB8AC3E}">
        <p14:creationId xmlns:p14="http://schemas.microsoft.com/office/powerpoint/2010/main" val="1493067466"/>
      </p:ext>
    </p:extLst>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48094-C5D9-48A0-913E-D85BAA4BA88F}"/>
              </a:ext>
            </a:extLst>
          </p:cNvPr>
          <p:cNvSpPr>
            <a:spLocks noGrp="1"/>
          </p:cNvSpPr>
          <p:nvPr>
            <p:ph type="title"/>
          </p:nvPr>
        </p:nvSpPr>
        <p:spPr/>
        <p:txBody>
          <a:bodyPr/>
          <a:lstStyle/>
          <a:p>
            <a:r>
              <a:rPr lang="en-GB" dirty="0"/>
              <a:t>Planning is key</a:t>
            </a:r>
          </a:p>
        </p:txBody>
      </p:sp>
      <p:sp>
        <p:nvSpPr>
          <p:cNvPr id="3" name="Content Placeholder 2">
            <a:extLst>
              <a:ext uri="{FF2B5EF4-FFF2-40B4-BE49-F238E27FC236}">
                <a16:creationId xmlns:a16="http://schemas.microsoft.com/office/drawing/2014/main" id="{2D9D0973-B9BF-4DA3-B5E4-42717329CD8C}"/>
              </a:ext>
            </a:extLst>
          </p:cNvPr>
          <p:cNvSpPr>
            <a:spLocks noGrp="1"/>
          </p:cNvSpPr>
          <p:nvPr>
            <p:ph idx="1"/>
          </p:nvPr>
        </p:nvSpPr>
        <p:spPr/>
        <p:txBody>
          <a:bodyPr>
            <a:normAutofit fontScale="92500" lnSpcReduction="20000"/>
          </a:bodyPr>
          <a:lstStyle/>
          <a:p>
            <a:r>
              <a:rPr lang="en-GB" dirty="0"/>
              <a:t>This is not about one off assessment pieces but consistently thinking about outcomes when planning work</a:t>
            </a:r>
          </a:p>
          <a:p>
            <a:endParaRPr lang="en-GB" dirty="0"/>
          </a:p>
          <a:p>
            <a:r>
              <a:rPr lang="en-GB" dirty="0"/>
              <a:t>You need a body of evidence </a:t>
            </a:r>
          </a:p>
          <a:p>
            <a:endParaRPr lang="en-GB" dirty="0"/>
          </a:p>
          <a:p>
            <a:r>
              <a:rPr lang="en-GB" dirty="0"/>
              <a:t> Assessment meant to formative </a:t>
            </a:r>
          </a:p>
          <a:p>
            <a:endParaRPr lang="en-GB" dirty="0"/>
          </a:p>
          <a:p>
            <a:endParaRPr lang="en-GB" dirty="0"/>
          </a:p>
          <a:p>
            <a:r>
              <a:rPr lang="en-GB" dirty="0"/>
              <a:t>Moderate</a:t>
            </a:r>
          </a:p>
        </p:txBody>
      </p:sp>
    </p:spTree>
    <p:extLst>
      <p:ext uri="{BB962C8B-B14F-4D97-AF65-F5344CB8AC3E}">
        <p14:creationId xmlns:p14="http://schemas.microsoft.com/office/powerpoint/2010/main" val="3208794266"/>
      </p:ext>
    </p:extLst>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Creation </a:t>
            </a:r>
          </a:p>
        </p:txBody>
      </p:sp>
      <p:graphicFrame>
        <p:nvGraphicFramePr>
          <p:cNvPr id="5" name="Table 4">
            <a:extLst>
              <a:ext uri="{FF2B5EF4-FFF2-40B4-BE49-F238E27FC236}">
                <a16:creationId xmlns:a16="http://schemas.microsoft.com/office/drawing/2014/main" id="{4C00D0C6-5FB7-469F-BFA3-081DD4CAB907}"/>
              </a:ext>
            </a:extLst>
          </p:cNvPr>
          <p:cNvGraphicFramePr>
            <a:graphicFrameLocks noGrp="1"/>
          </p:cNvGraphicFramePr>
          <p:nvPr>
            <p:extLst>
              <p:ext uri="{D42A27DB-BD31-4B8C-83A1-F6EECF244321}">
                <p14:modId xmlns:p14="http://schemas.microsoft.com/office/powerpoint/2010/main" val="2396569226"/>
              </p:ext>
            </p:extLst>
          </p:nvPr>
        </p:nvGraphicFramePr>
        <p:xfrm>
          <a:off x="0" y="-56271"/>
          <a:ext cx="9036497" cy="7092194"/>
        </p:xfrm>
        <a:graphic>
          <a:graphicData uri="http://schemas.openxmlformats.org/drawingml/2006/table">
            <a:tbl>
              <a:tblPr firstRow="1" firstCol="1" bandRow="1">
                <a:tableStyleId>{5C22544A-7EE6-4342-B048-85BDC9FD1C3A}</a:tableStyleId>
              </a:tblPr>
              <a:tblGrid>
                <a:gridCol w="611560">
                  <a:extLst>
                    <a:ext uri="{9D8B030D-6E8A-4147-A177-3AD203B41FA5}">
                      <a16:colId xmlns:a16="http://schemas.microsoft.com/office/drawing/2014/main" val="2763896476"/>
                    </a:ext>
                  </a:extLst>
                </a:gridCol>
                <a:gridCol w="1283190">
                  <a:extLst>
                    <a:ext uri="{9D8B030D-6E8A-4147-A177-3AD203B41FA5}">
                      <a16:colId xmlns:a16="http://schemas.microsoft.com/office/drawing/2014/main" val="1996055401"/>
                    </a:ext>
                  </a:extLst>
                </a:gridCol>
                <a:gridCol w="1457499">
                  <a:extLst>
                    <a:ext uri="{9D8B030D-6E8A-4147-A177-3AD203B41FA5}">
                      <a16:colId xmlns:a16="http://schemas.microsoft.com/office/drawing/2014/main" val="2738746152"/>
                    </a:ext>
                  </a:extLst>
                </a:gridCol>
                <a:gridCol w="1429500">
                  <a:extLst>
                    <a:ext uri="{9D8B030D-6E8A-4147-A177-3AD203B41FA5}">
                      <a16:colId xmlns:a16="http://schemas.microsoft.com/office/drawing/2014/main" val="661970504"/>
                    </a:ext>
                  </a:extLst>
                </a:gridCol>
                <a:gridCol w="1193999">
                  <a:extLst>
                    <a:ext uri="{9D8B030D-6E8A-4147-A177-3AD203B41FA5}">
                      <a16:colId xmlns:a16="http://schemas.microsoft.com/office/drawing/2014/main" val="3361818289"/>
                    </a:ext>
                  </a:extLst>
                </a:gridCol>
                <a:gridCol w="1695949">
                  <a:extLst>
                    <a:ext uri="{9D8B030D-6E8A-4147-A177-3AD203B41FA5}">
                      <a16:colId xmlns:a16="http://schemas.microsoft.com/office/drawing/2014/main" val="3984597535"/>
                    </a:ext>
                  </a:extLst>
                </a:gridCol>
                <a:gridCol w="1364800">
                  <a:extLst>
                    <a:ext uri="{9D8B030D-6E8A-4147-A177-3AD203B41FA5}">
                      <a16:colId xmlns:a16="http://schemas.microsoft.com/office/drawing/2014/main" val="2340796605"/>
                    </a:ext>
                  </a:extLst>
                </a:gridCol>
              </a:tblGrid>
              <a:tr h="0">
                <a:tc>
                  <a:txBody>
                    <a:bodyPr/>
                    <a:lstStyle/>
                    <a:p>
                      <a:pPr algn="l">
                        <a:lnSpc>
                          <a:spcPct val="115000"/>
                        </a:lnSpc>
                        <a:spcAft>
                          <a:spcPts val="0"/>
                        </a:spcAft>
                      </a:pPr>
                      <a:r>
                        <a:rPr lang="en-GB" sz="1400" dirty="0">
                          <a:effectLst/>
                        </a:rPr>
                        <a:t>Year group</a:t>
                      </a:r>
                    </a:p>
                    <a:p>
                      <a:pPr algn="l">
                        <a:lnSpc>
                          <a:spcPct val="115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400" dirty="0">
                          <a:effectLst/>
                        </a:rPr>
                        <a:t>1</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400" dirty="0">
                          <a:effectLst/>
                        </a:rPr>
                        <a:t>2</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400" dirty="0">
                          <a:effectLst/>
                        </a:rPr>
                        <a:t>3</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400" dirty="0">
                          <a:effectLst/>
                        </a:rPr>
                        <a:t>4</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400" dirty="0">
                          <a:effectLst/>
                        </a:rPr>
                        <a:t>5</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400" dirty="0">
                          <a:effectLst/>
                        </a:rPr>
                        <a:t>6</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extLst>
                  <a:ext uri="{0D108BD9-81ED-4DB2-BD59-A6C34878D82A}">
                    <a16:rowId xmlns:a16="http://schemas.microsoft.com/office/drawing/2014/main" val="1653717635"/>
                  </a:ext>
                </a:extLst>
              </a:tr>
              <a:tr h="2411787">
                <a:tc>
                  <a:txBody>
                    <a:bodyPr/>
                    <a:lstStyle/>
                    <a:p>
                      <a:pPr algn="l">
                        <a:lnSpc>
                          <a:spcPct val="115000"/>
                        </a:lnSpc>
                        <a:spcAft>
                          <a:spcPts val="0"/>
                        </a:spcAft>
                      </a:pPr>
                      <a:r>
                        <a:rPr lang="en-GB" sz="1200" dirty="0">
                          <a:effectLst/>
                        </a:rPr>
                        <a:t>Key topics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600" dirty="0">
                          <a:effectLst/>
                        </a:rPr>
                        <a:t>Psalms</a:t>
                      </a:r>
                    </a:p>
                    <a:p>
                      <a:pPr algn="l">
                        <a:lnSpc>
                          <a:spcPct val="115000"/>
                        </a:lnSpc>
                        <a:spcAft>
                          <a:spcPts val="0"/>
                        </a:spcAft>
                      </a:pPr>
                      <a:r>
                        <a:rPr lang="en-GB" sz="1600" dirty="0">
                          <a:effectLst/>
                        </a:rPr>
                        <a:t>Simple images of God from Scripture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600" dirty="0">
                          <a:effectLst/>
                        </a:rPr>
                        <a:t>What is the Bible? (at this level simple key points only)</a:t>
                      </a:r>
                    </a:p>
                    <a:p>
                      <a:pPr algn="l">
                        <a:lnSpc>
                          <a:spcPct val="115000"/>
                        </a:lnSpc>
                        <a:spcAft>
                          <a:spcPts val="0"/>
                        </a:spcAft>
                      </a:pPr>
                      <a:r>
                        <a:rPr lang="en-GB" sz="1600" dirty="0">
                          <a:effectLst/>
                        </a:rPr>
                        <a:t>Liturgy of Word</a:t>
                      </a:r>
                    </a:p>
                    <a:p>
                      <a:pPr algn="l">
                        <a:lnSpc>
                          <a:spcPct val="115000"/>
                        </a:lnSpc>
                        <a:spcAft>
                          <a:spcPts val="0"/>
                        </a:spcAft>
                      </a:pPr>
                      <a:r>
                        <a:rPr lang="en-GB" sz="1600" dirty="0">
                          <a:effectLst/>
                        </a:rPr>
                        <a:t>The story of Amos How Christians are called to be like Amos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600" dirty="0">
                          <a:effectLst/>
                        </a:rPr>
                        <a:t>Called by Name</a:t>
                      </a:r>
                    </a:p>
                    <a:p>
                      <a:pPr algn="l">
                        <a:lnSpc>
                          <a:spcPct val="115000"/>
                        </a:lnSpc>
                        <a:spcAft>
                          <a:spcPts val="0"/>
                        </a:spcAft>
                      </a:pPr>
                      <a:r>
                        <a:rPr lang="en-GB" sz="1600" dirty="0">
                          <a:effectLst/>
                        </a:rPr>
                        <a:t>Why names are important</a:t>
                      </a:r>
                    </a:p>
                    <a:p>
                      <a:pPr algn="l">
                        <a:lnSpc>
                          <a:spcPct val="115000"/>
                        </a:lnSpc>
                        <a:spcAft>
                          <a:spcPts val="0"/>
                        </a:spcAft>
                      </a:pPr>
                      <a:r>
                        <a:rPr lang="en-GB" sz="1600" dirty="0">
                          <a:effectLst/>
                        </a:rPr>
                        <a:t>The story of Jonah</a:t>
                      </a:r>
                    </a:p>
                    <a:p>
                      <a:pPr algn="l">
                        <a:lnSpc>
                          <a:spcPct val="115000"/>
                        </a:lnSpc>
                        <a:spcAft>
                          <a:spcPts val="0"/>
                        </a:spcAft>
                      </a:pPr>
                      <a:r>
                        <a:rPr lang="en-GB" sz="1600" dirty="0">
                          <a:effectLst/>
                        </a:rPr>
                        <a:t>Called by name at Baptism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600" dirty="0">
                          <a:effectLst/>
                        </a:rPr>
                        <a:t>Stewardship </a:t>
                      </a:r>
                    </a:p>
                    <a:p>
                      <a:pPr algn="l">
                        <a:lnSpc>
                          <a:spcPct val="115000"/>
                        </a:lnSpc>
                        <a:spcAft>
                          <a:spcPts val="0"/>
                        </a:spcAft>
                      </a:pPr>
                      <a:r>
                        <a:rPr lang="en-GB" sz="1600" dirty="0">
                          <a:effectLst/>
                        </a:rPr>
                        <a:t>Trust in God and doing the right thing</a:t>
                      </a:r>
                    </a:p>
                    <a:p>
                      <a:pPr algn="l">
                        <a:lnSpc>
                          <a:spcPct val="115000"/>
                        </a:lnSpc>
                        <a:spcAft>
                          <a:spcPts val="0"/>
                        </a:spcAft>
                      </a:pPr>
                      <a:r>
                        <a:rPr lang="en-GB" sz="1600" dirty="0">
                          <a:effectLst/>
                        </a:rPr>
                        <a:t> Part of the story of Abraham as an example of Trust in God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600" dirty="0">
                          <a:effectLst/>
                        </a:rPr>
                        <a:t>Understanding more fully the Bible</a:t>
                      </a:r>
                    </a:p>
                    <a:p>
                      <a:pPr algn="l">
                        <a:lnSpc>
                          <a:spcPct val="115000"/>
                        </a:lnSpc>
                        <a:spcAft>
                          <a:spcPts val="0"/>
                        </a:spcAft>
                      </a:pPr>
                      <a:r>
                        <a:rPr lang="en-GB" sz="1600" dirty="0">
                          <a:effectLst/>
                        </a:rPr>
                        <a:t>In the Beginning</a:t>
                      </a:r>
                    </a:p>
                    <a:p>
                      <a:pPr algn="l">
                        <a:lnSpc>
                          <a:spcPct val="115000"/>
                        </a:lnSpc>
                        <a:spcAft>
                          <a:spcPts val="0"/>
                        </a:spcAft>
                      </a:pPr>
                      <a:r>
                        <a:rPr lang="en-GB" sz="1600" dirty="0">
                          <a:effectLst/>
                        </a:rPr>
                        <a:t>The Creation Stories and their meaning.</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600" dirty="0">
                          <a:effectLst/>
                        </a:rPr>
                        <a:t>Moses and the importance of his story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extLst>
                  <a:ext uri="{0D108BD9-81ED-4DB2-BD59-A6C34878D82A}">
                    <a16:rowId xmlns:a16="http://schemas.microsoft.com/office/drawing/2014/main" val="1551356945"/>
                  </a:ext>
                </a:extLst>
              </a:tr>
              <a:tr h="3302450">
                <a:tc>
                  <a:txBody>
                    <a:bodyPr/>
                    <a:lstStyle/>
                    <a:p>
                      <a:pPr algn="l">
                        <a:lnSpc>
                          <a:spcPct val="115000"/>
                        </a:lnSpc>
                        <a:spcAft>
                          <a:spcPts val="0"/>
                        </a:spcAft>
                      </a:pPr>
                      <a:r>
                        <a:rPr lang="en-GB" sz="1200" dirty="0">
                          <a:effectLst/>
                        </a:rPr>
                        <a:t>Key words/</a:t>
                      </a:r>
                    </a:p>
                    <a:p>
                      <a:pPr algn="l">
                        <a:lnSpc>
                          <a:spcPct val="115000"/>
                        </a:lnSpc>
                        <a:spcAft>
                          <a:spcPts val="0"/>
                        </a:spcAft>
                      </a:pPr>
                      <a:r>
                        <a:rPr lang="en-GB" sz="1200" dirty="0">
                          <a:effectLst/>
                        </a:rPr>
                        <a:t>skills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600" dirty="0">
                          <a:effectLst/>
                        </a:rPr>
                        <a:t>Recognise</a:t>
                      </a:r>
                    </a:p>
                    <a:p>
                      <a:pPr algn="l">
                        <a:lnSpc>
                          <a:spcPct val="115000"/>
                        </a:lnSpc>
                        <a:spcAft>
                          <a:spcPts val="0"/>
                        </a:spcAft>
                      </a:pPr>
                      <a:r>
                        <a:rPr lang="en-GB" sz="1600" dirty="0">
                          <a:effectLst/>
                        </a:rPr>
                        <a:t>Talk about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600" dirty="0">
                          <a:effectLst/>
                        </a:rPr>
                        <a:t>Retell</a:t>
                      </a:r>
                    </a:p>
                    <a:p>
                      <a:pPr algn="l">
                        <a:lnSpc>
                          <a:spcPct val="115000"/>
                        </a:lnSpc>
                        <a:spcAft>
                          <a:spcPts val="0"/>
                        </a:spcAft>
                      </a:pPr>
                      <a:r>
                        <a:rPr lang="en-GB" sz="1600" dirty="0">
                          <a:effectLst/>
                        </a:rPr>
                        <a:t>Describe</a:t>
                      </a:r>
                    </a:p>
                    <a:p>
                      <a:pPr algn="l">
                        <a:lnSpc>
                          <a:spcPct val="115000"/>
                        </a:lnSpc>
                        <a:spcAft>
                          <a:spcPts val="0"/>
                        </a:spcAft>
                      </a:pPr>
                      <a:r>
                        <a:rPr lang="en-GB" sz="1600" dirty="0">
                          <a:effectLst/>
                        </a:rPr>
                        <a:t>Ask and respond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600" dirty="0">
                          <a:effectLst/>
                        </a:rPr>
                        <a:t>Select </a:t>
                      </a:r>
                    </a:p>
                    <a:p>
                      <a:pPr algn="l">
                        <a:lnSpc>
                          <a:spcPct val="115000"/>
                        </a:lnSpc>
                        <a:spcAft>
                          <a:spcPts val="0"/>
                        </a:spcAft>
                      </a:pPr>
                      <a:r>
                        <a:rPr lang="en-GB" sz="1600" dirty="0">
                          <a:effectLst/>
                        </a:rPr>
                        <a:t>Make simple links</a:t>
                      </a:r>
                    </a:p>
                    <a:p>
                      <a:pPr algn="l">
                        <a:lnSpc>
                          <a:spcPct val="115000"/>
                        </a:lnSpc>
                        <a:spcAft>
                          <a:spcPts val="0"/>
                        </a:spcAft>
                      </a:pPr>
                      <a:r>
                        <a:rPr lang="en-GB" sz="1600" dirty="0">
                          <a:effectLst/>
                        </a:rPr>
                        <a:t>Compare</a:t>
                      </a:r>
                    </a:p>
                    <a:p>
                      <a:pPr algn="l">
                        <a:lnSpc>
                          <a:spcPct val="115000"/>
                        </a:lnSpc>
                        <a:spcAft>
                          <a:spcPts val="0"/>
                        </a:spcAft>
                      </a:pPr>
                      <a:r>
                        <a:rPr lang="en-GB" sz="1600" dirty="0">
                          <a:effectLst/>
                        </a:rPr>
                        <a:t>Express a point of view</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600" dirty="0">
                          <a:effectLst/>
                        </a:rPr>
                        <a:t>Explain</a:t>
                      </a:r>
                    </a:p>
                    <a:p>
                      <a:pPr algn="l">
                        <a:lnSpc>
                          <a:spcPct val="115000"/>
                        </a:lnSpc>
                        <a:spcAft>
                          <a:spcPts val="0"/>
                        </a:spcAft>
                      </a:pPr>
                      <a:r>
                        <a:rPr lang="en-GB" sz="1600" dirty="0">
                          <a:effectLst/>
                        </a:rPr>
                        <a:t>Compare and contrast</a:t>
                      </a:r>
                    </a:p>
                    <a:p>
                      <a:pPr algn="l">
                        <a:lnSpc>
                          <a:spcPct val="115000"/>
                        </a:lnSpc>
                        <a:spcAft>
                          <a:spcPts val="0"/>
                        </a:spcAft>
                      </a:pPr>
                      <a:r>
                        <a:rPr lang="en-GB" sz="1600" dirty="0">
                          <a:effectLst/>
                        </a:rPr>
                        <a:t>Correctly use evidence from a given source to support a point of view</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600" dirty="0">
                          <a:effectLst/>
                        </a:rPr>
                        <a:t>Show some understanding</a:t>
                      </a:r>
                    </a:p>
                    <a:p>
                      <a:pPr algn="l">
                        <a:lnSpc>
                          <a:spcPct val="115000"/>
                        </a:lnSpc>
                        <a:spcAft>
                          <a:spcPts val="0"/>
                        </a:spcAft>
                      </a:pPr>
                      <a:r>
                        <a:rPr lang="en-GB" sz="1600" dirty="0">
                          <a:effectLst/>
                        </a:rPr>
                        <a:t>Explain connections</a:t>
                      </a:r>
                    </a:p>
                    <a:p>
                      <a:pPr algn="l">
                        <a:lnSpc>
                          <a:spcPct val="115000"/>
                        </a:lnSpc>
                        <a:spcAft>
                          <a:spcPts val="0"/>
                        </a:spcAft>
                      </a:pPr>
                      <a:r>
                        <a:rPr lang="en-GB" sz="1600" dirty="0">
                          <a:effectLst/>
                        </a:rPr>
                        <a:t>Understand significance </a:t>
                      </a:r>
                    </a:p>
                    <a:p>
                      <a:pPr algn="l">
                        <a:lnSpc>
                          <a:spcPct val="115000"/>
                        </a:lnSpc>
                        <a:spcAft>
                          <a:spcPts val="0"/>
                        </a:spcAft>
                      </a:pPr>
                      <a:r>
                        <a:rPr lang="en-GB" sz="1600" dirty="0">
                          <a:effectLst/>
                        </a:rPr>
                        <a:t>Use an accurate and developing vocabulary</a:t>
                      </a:r>
                    </a:p>
                    <a:p>
                      <a:pPr algn="l">
                        <a:lnSpc>
                          <a:spcPct val="115000"/>
                        </a:lnSpc>
                        <a:spcAft>
                          <a:spcPts val="0"/>
                        </a:spcAft>
                      </a:pPr>
                      <a:r>
                        <a:rPr lang="en-GB" sz="1600" dirty="0">
                          <a:effectLst/>
                        </a:rPr>
                        <a:t>Select appropriate sources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tc>
                  <a:txBody>
                    <a:bodyPr/>
                    <a:lstStyle/>
                    <a:p>
                      <a:pPr algn="l">
                        <a:lnSpc>
                          <a:spcPct val="115000"/>
                        </a:lnSpc>
                        <a:spcAft>
                          <a:spcPts val="0"/>
                        </a:spcAft>
                      </a:pPr>
                      <a:r>
                        <a:rPr lang="en-GB" sz="1600" dirty="0">
                          <a:effectLst/>
                        </a:rPr>
                        <a:t>Show understanding of relevance</a:t>
                      </a:r>
                    </a:p>
                    <a:p>
                      <a:pPr algn="l">
                        <a:lnSpc>
                          <a:spcPct val="115000"/>
                        </a:lnSpc>
                        <a:spcAft>
                          <a:spcPts val="0"/>
                        </a:spcAft>
                      </a:pPr>
                      <a:r>
                        <a:rPr lang="en-GB" sz="1600" dirty="0">
                          <a:effectLst/>
                        </a:rPr>
                        <a:t>Distinguish</a:t>
                      </a:r>
                    </a:p>
                    <a:p>
                      <a:pPr algn="l">
                        <a:lnSpc>
                          <a:spcPct val="115000"/>
                        </a:lnSpc>
                        <a:spcAft>
                          <a:spcPts val="0"/>
                        </a:spcAft>
                      </a:pPr>
                      <a:r>
                        <a:rPr lang="en-GB" sz="1600" dirty="0">
                          <a:effectLst/>
                        </a:rPr>
                        <a:t>Engage in discussions</a:t>
                      </a:r>
                    </a:p>
                    <a:p>
                      <a:pPr algn="l">
                        <a:lnSpc>
                          <a:spcPct val="115000"/>
                        </a:lnSpc>
                        <a:spcAft>
                          <a:spcPts val="0"/>
                        </a:spcAft>
                      </a:pPr>
                      <a:r>
                        <a:rPr lang="en-GB" sz="1600" dirty="0">
                          <a:effectLst/>
                        </a:rPr>
                        <a:t>Justify conclusions using a range of evidence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2687" marR="42687" marT="0" marB="0"/>
                </a:tc>
                <a:extLst>
                  <a:ext uri="{0D108BD9-81ED-4DB2-BD59-A6C34878D82A}">
                    <a16:rowId xmlns:a16="http://schemas.microsoft.com/office/drawing/2014/main" val="2492201616"/>
                  </a:ext>
                </a:extLst>
              </a:tr>
            </a:tbl>
          </a:graphicData>
        </a:graphic>
      </p:graphicFrame>
    </p:spTree>
    <p:extLst>
      <p:ext uri="{BB962C8B-B14F-4D97-AF65-F5344CB8AC3E}">
        <p14:creationId xmlns:p14="http://schemas.microsoft.com/office/powerpoint/2010/main" val="1636267616"/>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1532</TotalTime>
  <Words>571</Words>
  <Application>Microsoft Office PowerPoint</Application>
  <PresentationFormat>On-screen Show (4:3)</PresentationFormat>
  <Paragraphs>97</Paragraphs>
  <Slides>10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Arial Black</vt:lpstr>
      <vt:lpstr>Calibri</vt:lpstr>
      <vt:lpstr>Times New Roman</vt:lpstr>
      <vt:lpstr>Office Theme</vt:lpstr>
      <vt:lpstr>PowerPoint Presentation</vt:lpstr>
      <vt:lpstr>From September 2018</vt:lpstr>
      <vt:lpstr>AT 1: Learning About</vt:lpstr>
      <vt:lpstr>AT2: Engage and Respond</vt:lpstr>
      <vt:lpstr>AT3  Analysis and Evaluation </vt:lpstr>
      <vt:lpstr>The aims of RE include the need to: </vt:lpstr>
      <vt:lpstr>The outcome of RE :</vt:lpstr>
      <vt:lpstr>Looking at the expected outcomes is the key to planning well </vt:lpstr>
      <vt:lpstr>Planning is key</vt:lpstr>
      <vt:lpstr>Creation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 Fowler</dc:creator>
  <cp:lastModifiedBy>Emma Stroud</cp:lastModifiedBy>
  <cp:revision>70</cp:revision>
  <cp:lastPrinted>2018-07-04T11:30:05Z</cp:lastPrinted>
  <dcterms:created xsi:type="dcterms:W3CDTF">2013-10-29T11:10:15Z</dcterms:created>
  <dcterms:modified xsi:type="dcterms:W3CDTF">2019-06-03T15:48:49Z</dcterms:modified>
</cp:coreProperties>
</file>